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63" r:id="rId2"/>
    <p:sldId id="258" r:id="rId3"/>
    <p:sldId id="259" r:id="rId4"/>
    <p:sldId id="260" r:id="rId5"/>
    <p:sldId id="261" r:id="rId6"/>
    <p:sldId id="264" r:id="rId7"/>
    <p:sldId id="265" r:id="rId8"/>
    <p:sldId id="267" r:id="rId9"/>
    <p:sldId id="268" r:id="rId10"/>
    <p:sldId id="269" r:id="rId11"/>
    <p:sldId id="289" r:id="rId12"/>
    <p:sldId id="290" r:id="rId13"/>
    <p:sldId id="291" r:id="rId14"/>
    <p:sldId id="266" r:id="rId15"/>
    <p:sldId id="262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2" r:id="rId76"/>
    <p:sldId id="353" r:id="rId7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DE16B3-03A1-4B32-B0FE-434222C10EDC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083C2E-AD91-4AE0-947C-A94A8B8A5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034F1C-1830-4749-8F80-77414CA57C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0096D9-F2A0-49B4-800C-DC69573292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E0419D-9C71-405C-952B-5A7888699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E0B28F-A742-4A93-BE42-5F9C64B36E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AB503F-1F50-4467-B2E8-4BE0DD9E33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8756CE-5353-4E43-974E-C3713B4BA9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27FA7C-69A4-43DE-8A57-B80E76F003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C3FD78-338E-4B3E-BAF5-18CB8EB897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B25B34-B204-46F6-8923-409B4D6A4C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9C1FE6-1976-4E42-97C1-5918BEC814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E41B61-3E23-478E-A75A-B8A39CDDC9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ED9B23-2CD2-4588-A2B9-7BE6CE06E3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21031D-54D2-46C8-8FCE-112B2920EB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A3DC00-57BE-4A5A-A544-B2D0220570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1453AF-CC28-457F-B236-5B440264DE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36EF63-CC3A-4DE0-B85A-885F65157B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537261-8A6B-4B16-A03A-91A7AB4E9F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F79BE2-1B4C-482E-8609-D3604A6CBB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BFDF1D-76FA-4045-805C-3073D960C5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9F7A45-8AF6-4BB8-B33D-50D120BC0F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4A1B32-2A56-4941-BCE8-3854AB08B2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ABE24D-D06D-464A-AE96-691E221654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26A22E-BA3C-4536-BFA9-35AAD611D4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71AE8A-4B5D-4EFC-A202-7C04FE7DCD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CF9141-732F-4E8F-91A4-D861E5143C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63303E-AEC1-4F8E-83D8-D6BC474BFA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CEC2A3-565A-4602-8FCB-6366DB1959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338BA8-826E-4E25-AB14-61E7D03C1F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353F6F-5ECC-436D-9D52-77D3AFE112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A8D0F8-8211-41A3-B205-34E396F3BC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B48EA9-3340-46A5-B694-E6E44C1FDF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683E8B-04D0-4C64-B880-91D2449B2F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58549A-E480-47A1-A4FC-89376687C1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F80ED3-4737-48EE-8D2D-A5F7E1E290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8CF3F7-F988-4A06-B876-C4CEA4AF78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4D5D07-271E-4FF9-AC33-D771F105B7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64B56B-AE01-47EB-8992-ED894B218A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3E88F6-BA41-4BA4-A700-29FBC04233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6D863C-4E00-4145-9425-936DA9CF83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B7DBC1-EC97-4419-8A8C-C68777DB72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E5CDDC-C202-4CD8-87E6-56DF03C778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928645-70F1-4F9C-863D-346EDB1AF7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A6C03A-7C89-4109-B76B-D7069A823A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D1F389-17B5-42E0-91C2-6D1AF49CB1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5EED2A-2745-4A80-8D9E-F5E455AAB6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861ED5-60B2-4264-BFC4-C0BC53EF35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2CFAB1-73E1-4BEC-BC20-3416A6F4D9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C08397-93E3-4DFC-838D-C7DDF4D3D1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ACBF26-F435-4064-AD51-8DE2D3F8AD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8D620A-7D3D-47CB-AE70-F082D3238E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C85399-A66D-4FFC-97B9-86D1AF3ABA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F65834-7274-4989-92D9-FA0B257551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CCE022-107E-4BE0-843E-0165E704F3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85969D-EA9A-4A8F-89A9-C52927428C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F996E2-E693-4550-9259-427FA94F7C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D66035-6885-41B9-83C0-17B05A5182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9ED0D8-B3B9-4C59-AEF5-C49B4ED23D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BFB4FD-C284-4E1E-99F8-89EE4D178F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C3BB93-452C-4A60-ABDD-217673342C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F5CC43-0BF8-4109-874A-AEDD6269C1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9178EA-233B-470F-9AA8-54F5C03701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244491-09CE-45F1-9CE5-B1DB229F7B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1A6ACD-04A3-4B62-96B2-D08DB187A6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1D6408-38CE-4666-9C64-076BEE3A05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3E6B40-807D-4DD4-BF56-3D4BD7FFA3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31D270-D0BB-4CAE-8603-B87F1DBC9A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BBD33E-C755-4613-836F-4CBBCA331A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99B809-84E1-4989-851B-323FB2EA2A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FC78EF-202E-4C9E-B967-5F92E69E11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FA765F-0DA6-404C-A8B5-E93CDFB33B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5AE612-F3FC-4ADF-BFC7-97BC00F245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170AD0-B482-4CC2-B8A3-E40DEFC090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FE7866-F79D-458C-9080-799791E640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7F6A00-CB2E-4225-956A-5612455192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FF635B-2123-4D62-897F-1E3058789E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3E5847-1638-47EA-8D21-BFD7C84F0C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C85B-A067-4642-8C35-E0D9E50F7100}" type="datetime1">
              <a:rPr lang="en-US"/>
              <a:pPr>
                <a:defRPr/>
              </a:pPr>
              <a:t>7/12/2011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F430-D4B1-4D72-8775-999E4AA8D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E88E-6750-477D-9216-95E15BC13C49}" type="datetime1">
              <a:rPr lang="en-US"/>
              <a:pPr>
                <a:defRPr/>
              </a:pPr>
              <a:t>7/12/2011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DD3F-912C-4ECE-BD9A-1CA6518EB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98E2-938F-4F61-9A35-DAA715355FEC}" type="datetime1">
              <a:rPr lang="en-US"/>
              <a:pPr>
                <a:defRPr/>
              </a:pPr>
              <a:t>7/12/2011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B75E-F14F-451C-84A9-7FBC8281F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0825-A941-4565-816B-814144368C76}" type="datetime1">
              <a:rPr lang="en-US"/>
              <a:pPr>
                <a:defRPr/>
              </a:pPr>
              <a:t>7/12/2011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D75D-2B36-4824-9EFF-86AB8B8AF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3F22-2D53-475D-8FF6-8C469E0A6ECA}" type="datetime1">
              <a:rPr lang="en-US"/>
              <a:pPr>
                <a:defRPr/>
              </a:pPr>
              <a:t>7/12/2011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E856-3BC5-4CCD-B107-92331D08C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9E06-D322-44E6-91C8-7FE8879048BA}" type="datetime1">
              <a:rPr lang="en-US"/>
              <a:pPr>
                <a:defRPr/>
              </a:pPr>
              <a:t>7/12/2011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7F5B-E68D-4389-998A-8A338826A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BFFC-43E3-4DD3-88E0-06F3434134A6}" type="datetime1">
              <a:rPr lang="en-US"/>
              <a:pPr>
                <a:defRPr/>
              </a:pPr>
              <a:t>7/12/2011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038D-679A-4A92-839C-A593B3B9C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24BA6-4CBC-4264-B395-79A77CA33336}" type="datetime1">
              <a:rPr lang="en-US"/>
              <a:pPr>
                <a:defRPr/>
              </a:pPr>
              <a:t>7/12/2011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3E20-4508-4246-8E21-E024798E6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772E-0B8B-46ED-B655-33FA8B36EF66}" type="datetime1">
              <a:rPr lang="en-US"/>
              <a:pPr>
                <a:defRPr/>
              </a:pPr>
              <a:t>7/12/2011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A350F-CA30-4CCA-83F3-02067F088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C0CC-9AC3-4E86-B344-A12F573F3686}" type="datetime1">
              <a:rPr lang="en-US"/>
              <a:pPr>
                <a:defRPr/>
              </a:pPr>
              <a:t>7/12/2011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70EF-CA0C-49CB-9971-6E4463C4E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2D7B-285A-4479-8AA8-45445F985AAC}" type="datetime1">
              <a:rPr lang="en-US"/>
              <a:pPr>
                <a:defRPr/>
              </a:pPr>
              <a:t>7/12/2011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B440-D118-4F63-9593-25C846216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GaDOE_PPT_bg_charcoal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3F77B95-E726-4259-A963-1058839082EB}" type="datetime1">
              <a:rPr lang="en-US"/>
              <a:pPr>
                <a:defRPr/>
              </a:pPr>
              <a:t>7/12/2011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E927D33-C99A-44E5-AFED-1329A2A03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ea typeface="Helvetica"/>
                <a:cs typeface="Helvetica"/>
              </a:rPr>
              <a:t>MyGaDOE</a:t>
            </a:r>
            <a:r>
              <a:rPr lang="en-US" dirty="0" smtClean="0">
                <a:ea typeface="Helvetica"/>
                <a:cs typeface="Helvetica"/>
              </a:rPr>
              <a:t> Portal </a:t>
            </a:r>
            <a:r>
              <a:rPr lang="en-US" dirty="0" smtClean="0">
                <a:ea typeface="Helvetica"/>
                <a:cs typeface="Helvetica"/>
              </a:rPr>
              <a:t>Provisioning for Security Officers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Presented by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Chris Rivera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 smtClean="0"/>
              <a:t>GaDOE</a:t>
            </a:r>
            <a:r>
              <a:rPr lang="en-US" sz="1800" dirty="0" smtClean="0"/>
              <a:t> Helpdesk Manager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A05A50-4A53-4DA4-8872-64E11865FB4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951EDE-5BFF-4810-B69B-68FECE5673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D02451-A9DD-4495-9683-B85816212F70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035FA0-9F44-41BB-99F0-3FEB36136C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3" y="1193800"/>
            <a:ext cx="5457825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itle 1"/>
          <p:cNvSpPr txBox="1">
            <a:spLocks/>
          </p:cNvSpPr>
          <p:nvPr/>
        </p:nvSpPr>
        <p:spPr bwMode="auto">
          <a:xfrm>
            <a:off x="6138863" y="1219200"/>
            <a:ext cx="2449512" cy="4414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Select appropriate Organization: District, DOE Agency, or Other.  Available Organizations appear in appropriate drop down boxes.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Next select appropriate Organization Role from provided list.  List is dependent on Organization selected.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To add a role assignment click on green “+” sign to the left of role.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DB3F92-C61B-47F9-8CF0-F852CF00A23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CA7BCC-5A17-4DF4-802A-1FAA012845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1371600"/>
            <a:ext cx="5329238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6210300" y="1863725"/>
            <a:ext cx="2378075" cy="3663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Based on Organizational role selected, a default set of application roles will automatically be added to profile.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671CAC-E38C-48E5-85AA-65C3BD4B1F7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BE9A12-C924-4145-BA6C-8FECF8DFE2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1371600"/>
            <a:ext cx="5616575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itle 1"/>
          <p:cNvSpPr txBox="1">
            <a:spLocks/>
          </p:cNvSpPr>
          <p:nvPr/>
        </p:nvSpPr>
        <p:spPr bwMode="auto">
          <a:xfrm>
            <a:off x="6210300" y="1912938"/>
            <a:ext cx="2378075" cy="3663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To add additional application roles, click on “+” sign next to application and then the green “+” sign beside the appropriate role.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To remove application roles from list of those assigned, click on red “-” beside the role.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DF61AC-ECD9-460D-BA04-9287F76181C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8A4542-FB3C-4010-97CC-72DC0D78D4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75" y="1905000"/>
            <a:ext cx="608171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itle 1"/>
          <p:cNvSpPr txBox="1">
            <a:spLocks/>
          </p:cNvSpPr>
          <p:nvPr/>
        </p:nvSpPr>
        <p:spPr bwMode="auto">
          <a:xfrm>
            <a:off x="6973888" y="1970088"/>
            <a:ext cx="1614487" cy="3663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Review all the information entered into account setup wizard.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If all is as required, click on the “Submit” button to submit request for approval.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025775" y="5229225"/>
            <a:ext cx="2917825" cy="4857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to Submit Request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Request Submittal Confirmation</a:t>
            </a:r>
            <a:endParaRPr lang="en-US" smtClean="0"/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1C6578-16CF-48E4-A2B3-6089C1DF522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D98E25-6032-489C-9E32-A2A75ECD90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52513" y="3306763"/>
            <a:ext cx="7038975" cy="1114425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User Certification E-mail</a:t>
            </a:r>
            <a:endParaRPr lang="en-US" smtClean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C405E6-F7A1-47DB-AC6C-6C9946F9EAA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528088-84B8-4977-9838-665C736CDF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pic>
        <p:nvPicPr>
          <p:cNvPr id="163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109788"/>
            <a:ext cx="8229600" cy="3506787"/>
          </a:xfrm>
          <a:noFill/>
        </p:spPr>
      </p:pic>
      <p:sp>
        <p:nvSpPr>
          <p:cNvPr id="8" name="Right Arrow 7"/>
          <p:cNvSpPr/>
          <p:nvPr/>
        </p:nvSpPr>
        <p:spPr>
          <a:xfrm flipH="1">
            <a:off x="1676400" y="5181600"/>
            <a:ext cx="317058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User must click here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Modifying Existing Portal Account</a:t>
            </a:r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smtClean="0"/>
              <a:t>Add or Remove Organizational Roles and/or Application Roles</a:t>
            </a:r>
          </a:p>
          <a:p>
            <a:pPr marL="228600" indent="-228600"/>
            <a:r>
              <a:rPr lang="en-US" smtClean="0"/>
              <a:t>Change/Update Account Information</a:t>
            </a:r>
          </a:p>
          <a:p>
            <a:pPr marL="228600" indent="-228600"/>
            <a:r>
              <a:rPr lang="en-US" smtClean="0"/>
              <a:t>Change Passphrase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8D7507-05F5-4761-AD0C-65E0798892F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30194B-C352-44C3-9112-5634827743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839913"/>
            <a:ext cx="8207375" cy="4027487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Log into </a:t>
            </a:r>
            <a:r>
              <a:rPr lang="en-US" dirty="0" err="1" smtClean="0">
                <a:ea typeface="Helvetica"/>
              </a:rPr>
              <a:t>MyGaDOE</a:t>
            </a:r>
            <a:r>
              <a:rPr lang="en-US" dirty="0" smtClean="0">
                <a:ea typeface="Helvetica"/>
              </a:rPr>
              <a:t> Portal – </a:t>
            </a:r>
            <a:br>
              <a:rPr lang="en-US" dirty="0" smtClean="0">
                <a:ea typeface="Helvetica"/>
              </a:rPr>
            </a:br>
            <a:r>
              <a:rPr lang="en-US" dirty="0" smtClean="0">
                <a:ea typeface="Helvetica"/>
              </a:rPr>
              <a:t>Portal Home Page</a:t>
            </a:r>
            <a:endParaRPr lang="en-US" dirty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D9C737-FECC-48FC-9BB1-AB8148F0BDE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B76B53-F566-467B-A061-1DE3B2B4AD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1219200" y="4621213"/>
            <a:ext cx="3155950" cy="484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to Access Profile Screen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Add or Remove Organizational Roles and/or Application Roles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Step 1 – User Information</a:t>
            </a:r>
          </a:p>
          <a:p>
            <a:r>
              <a:rPr lang="en-US" smtClean="0"/>
              <a:t>Step 2 – Select District and Roles</a:t>
            </a:r>
          </a:p>
          <a:p>
            <a:r>
              <a:rPr lang="en-US" smtClean="0"/>
              <a:t>Step 3 – Select Applications and Roles</a:t>
            </a:r>
          </a:p>
          <a:p>
            <a:r>
              <a:rPr lang="en-US" smtClean="0"/>
              <a:t>Step 4 – Request Submission Summary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2202E6-2A47-4FBF-A1DA-CF6578A3D89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BE6F4A-0BA6-4B1A-9E78-5873DC287B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Profile Screen – Request Roles</a:t>
            </a:r>
            <a:endParaRPr lang="en-US" smtClean="0"/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AF9BBF-EF68-4A38-B4AD-1EB0424C84D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439221-E0DA-4FA4-BED1-AB3EF3376C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447800"/>
            <a:ext cx="659765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4364038" y="5230813"/>
            <a:ext cx="1655762" cy="484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Helvetica"/>
              </a:rPr>
              <a:t>MyGaDOE</a:t>
            </a:r>
            <a:r>
              <a:rPr lang="en-US" dirty="0" smtClean="0">
                <a:ea typeface="Helvetica"/>
              </a:rPr>
              <a:t> Portal Provisioning Basics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smtClean="0"/>
              <a:t>Based on User Self-Provisioning</a:t>
            </a:r>
          </a:p>
          <a:p>
            <a:pPr marL="228600" indent="-228600"/>
            <a:r>
              <a:rPr lang="en-US" smtClean="0"/>
              <a:t>Organization Security Officer Approvals</a:t>
            </a:r>
          </a:p>
          <a:p>
            <a:pPr marL="228600" indent="-228600"/>
            <a:r>
              <a:rPr lang="en-US" smtClean="0"/>
              <a:t>Application Security Officer Approvals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78E6D8-BC67-4317-8E48-893AD645D66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97C0F2-633F-402C-9A29-ED76EBBD63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7811DD-6EF7-4584-8A5E-386AC0F0661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4CF2F-E2DD-424F-8E1E-886A63B5DB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2119313"/>
            <a:ext cx="63071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itle 1"/>
          <p:cNvSpPr txBox="1">
            <a:spLocks/>
          </p:cNvSpPr>
          <p:nvPr/>
        </p:nvSpPr>
        <p:spPr bwMode="auto">
          <a:xfrm>
            <a:off x="7164388" y="2127250"/>
            <a:ext cx="1614487" cy="3663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Review account information and current Org and Application role provisioning in first step of Request Provisioning Wizard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717FB5-3057-4F88-9A79-7F3F9D6BCBD1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E99352-6170-4584-89FB-58D79E66BD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1828800"/>
            <a:ext cx="5986463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itle 1"/>
          <p:cNvSpPr txBox="1">
            <a:spLocks/>
          </p:cNvSpPr>
          <p:nvPr/>
        </p:nvSpPr>
        <p:spPr bwMode="auto">
          <a:xfrm>
            <a:off x="6711950" y="1936750"/>
            <a:ext cx="1876425" cy="3663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To add additional application roles, click on “+” sign next to application and then the green “+” sign beside the appropriate role.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To remove application roles from list of those assigned, click on red “-” beside the role.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3ADD13-2497-4E15-A45F-EF716180FB0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62B54E-CD98-417D-BDFC-4D9B76851E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2057400"/>
            <a:ext cx="6099175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itle 1"/>
          <p:cNvSpPr txBox="1">
            <a:spLocks/>
          </p:cNvSpPr>
          <p:nvPr/>
        </p:nvSpPr>
        <p:spPr bwMode="auto">
          <a:xfrm>
            <a:off x="6862763" y="2195513"/>
            <a:ext cx="1725612" cy="3663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To add additional application roles, click on “+” sign next to application and then the green “+” sign beside the appropriate role.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To remove application roles from list of those assigned, click on red “-” beside the role.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EF03C7-850A-4766-94F5-7BD0F8240C4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CC86F9-1BF7-4EBF-A691-F7349EF647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2362200"/>
            <a:ext cx="65293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252788" y="5151438"/>
            <a:ext cx="2916237" cy="484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to Submit Request</a:t>
            </a:r>
          </a:p>
        </p:txBody>
      </p:sp>
      <p:sp>
        <p:nvSpPr>
          <p:cNvPr id="24582" name="Title 1"/>
          <p:cNvSpPr txBox="1">
            <a:spLocks/>
          </p:cNvSpPr>
          <p:nvPr/>
        </p:nvSpPr>
        <p:spPr bwMode="auto">
          <a:xfrm>
            <a:off x="7215188" y="2470150"/>
            <a:ext cx="1614487" cy="3663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Review all the information entered into account setup wizard.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If all is as required, click on the “Submit” button to submit request for approval.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Request Submittal Confirmation</a:t>
            </a:r>
            <a:endParaRPr lang="en-US" smtClean="0"/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85D933-7A3E-4EA2-96AB-A5BE02EF1E2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2DBD03-2545-4471-ADB3-D8070111A4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pic>
        <p:nvPicPr>
          <p:cNvPr id="256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971800"/>
            <a:ext cx="8229600" cy="10922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Change/Update Account Information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Name information</a:t>
            </a:r>
          </a:p>
          <a:p>
            <a:r>
              <a:rPr lang="en-US" smtClean="0"/>
              <a:t>Login/e-mail information</a:t>
            </a:r>
          </a:p>
          <a:p>
            <a:r>
              <a:rPr lang="en-US" smtClean="0"/>
              <a:t>Phone Number</a:t>
            </a:r>
          </a:p>
          <a:p>
            <a:r>
              <a:rPr lang="en-US" smtClean="0"/>
              <a:t>Address Information</a:t>
            </a:r>
          </a:p>
          <a:p>
            <a:r>
              <a:rPr lang="en-US" smtClean="0"/>
              <a:t>Challenge Questions and Answers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D07B8C-21BD-42C4-86C3-CE09E535AB0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FA26F0-17C8-426B-95C2-9392002270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Correct/Update Profile Information</a:t>
            </a:r>
            <a:endParaRPr lang="en-US" dirty="0"/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EB0502-A873-41CB-BB1B-A69A31510D1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DC04CE-FC4F-4587-867D-1656D8F542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5640388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1600200" y="5224463"/>
            <a:ext cx="2341563" cy="484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to Save Changes</a:t>
            </a:r>
          </a:p>
        </p:txBody>
      </p:sp>
      <p:sp>
        <p:nvSpPr>
          <p:cNvPr id="27655" name="Title 1"/>
          <p:cNvSpPr txBox="1">
            <a:spLocks/>
          </p:cNvSpPr>
          <p:nvPr/>
        </p:nvSpPr>
        <p:spPr bwMode="auto">
          <a:xfrm>
            <a:off x="6583363" y="1905000"/>
            <a:ext cx="2208212" cy="3900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On the User Profile screen, information can be added or modified as desired.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Even e-mail address (login) can be modified.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Once appropriate changes have been made to profile, click on “Update Person” to save changes.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Change Challenge Questions </a:t>
            </a:r>
            <a:br>
              <a:rPr lang="en-US" dirty="0" smtClean="0">
                <a:ea typeface="Helvetica"/>
              </a:rPr>
            </a:br>
            <a:r>
              <a:rPr lang="en-US" dirty="0" smtClean="0">
                <a:ea typeface="Helvetica"/>
              </a:rPr>
              <a:t>and/or Answers</a:t>
            </a:r>
            <a:endParaRPr lang="en-US" dirty="0"/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7BF67B-2110-4478-8D82-398EAE977271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DF1431-C7EB-45EB-AA4C-4C6CFCF5C2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54864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4349750" y="4191000"/>
            <a:ext cx="1746250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Here</a:t>
            </a:r>
          </a:p>
        </p:txBody>
      </p:sp>
      <p:sp>
        <p:nvSpPr>
          <p:cNvPr id="28679" name="Title 1"/>
          <p:cNvSpPr txBox="1">
            <a:spLocks/>
          </p:cNvSpPr>
          <p:nvPr/>
        </p:nvSpPr>
        <p:spPr bwMode="auto">
          <a:xfrm>
            <a:off x="6478588" y="1674813"/>
            <a:ext cx="2208212" cy="39004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To review and/or modify challenge questions and answers, a user can click on “Change Challenge Questions” button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Correct/Update Challenge </a:t>
            </a:r>
            <a:br>
              <a:rPr lang="en-US" dirty="0" smtClean="0">
                <a:ea typeface="Helvetica"/>
              </a:rPr>
            </a:br>
            <a:r>
              <a:rPr lang="en-US" dirty="0" smtClean="0">
                <a:ea typeface="Helvetica"/>
              </a:rPr>
              <a:t>Questions and Answers</a:t>
            </a:r>
            <a:endParaRPr lang="en-US" dirty="0"/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6DBA1D-F5FC-4D2A-BBF1-833943A6520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2F58BD-A0B3-4E09-8FEA-F3AA114D19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  <p:pic>
        <p:nvPicPr>
          <p:cNvPr id="297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781300"/>
            <a:ext cx="8229600" cy="2163763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Profile Screen – Change Passphrase</a:t>
            </a:r>
            <a:endParaRPr lang="en-US" dirty="0"/>
          </a:p>
        </p:txBody>
      </p:sp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9C3E27-425B-4B75-B623-6F01E4CD480C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6ACDEA-4C4D-48D0-8694-BCF489E191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6567488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193675" y="3886200"/>
            <a:ext cx="1558925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Here</a:t>
            </a:r>
          </a:p>
        </p:txBody>
      </p:sp>
      <p:sp>
        <p:nvSpPr>
          <p:cNvPr id="30727" name="Title 1"/>
          <p:cNvSpPr txBox="1">
            <a:spLocks/>
          </p:cNvSpPr>
          <p:nvPr/>
        </p:nvSpPr>
        <p:spPr bwMode="auto">
          <a:xfrm>
            <a:off x="6934200" y="1295400"/>
            <a:ext cx="1895475" cy="3900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A user may reset their passphrase by clicking on the “Change Passphrase” button.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User Self Provisioning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smtClean="0"/>
              <a:t>Request a New Account</a:t>
            </a:r>
          </a:p>
          <a:p>
            <a:pPr marL="228600" indent="-228600"/>
            <a:r>
              <a:rPr lang="en-US" smtClean="0"/>
              <a:t>Add or Remove Organizational Roles</a:t>
            </a:r>
          </a:p>
          <a:p>
            <a:pPr marL="228600" indent="-228600"/>
            <a:r>
              <a:rPr lang="en-US" smtClean="0"/>
              <a:t>Add or Remove Application Roles</a:t>
            </a:r>
          </a:p>
          <a:p>
            <a:pPr marL="228600" indent="-228600"/>
            <a:r>
              <a:rPr lang="en-US" smtClean="0"/>
              <a:t>Change/Update Account Information</a:t>
            </a:r>
          </a:p>
          <a:p>
            <a:pPr marL="228600" indent="-228600"/>
            <a:r>
              <a:rPr lang="en-US" smtClean="0"/>
              <a:t>Change Passphrase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D40770-D715-48C4-A869-84EA5F44598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5C0B20-08AA-4368-BBAE-92264D6FF1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Terms of Use Agreement – </a:t>
            </a:r>
            <a:br>
              <a:rPr lang="en-US" dirty="0" smtClean="0">
                <a:ea typeface="Helvetica"/>
              </a:rPr>
            </a:br>
            <a:r>
              <a:rPr lang="en-US" dirty="0" smtClean="0">
                <a:ea typeface="Helvetica"/>
              </a:rPr>
              <a:t>User Must Accept</a:t>
            </a:r>
            <a:endParaRPr lang="en-US" dirty="0"/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EAE38B-DDFD-4D47-B47C-46D22E7A959D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49E3C5-3D10-441C-B706-104AE8C06F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614997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5424488" y="5535613"/>
            <a:ext cx="2581275" cy="484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Here to Accept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70B0EC-0C2B-47E0-81D4-C473DD7ED96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CFE273-CCEF-486E-B97F-BB315368F0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75914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54050" y="1447800"/>
            <a:ext cx="5289550" cy="1022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Helvetica"/>
                <a:cs typeface="+mj-cs"/>
              </a:rPr>
              <a:t>1. Enter Current Passphrase</a:t>
            </a:r>
            <a:br>
              <a:rPr lang="en-US" sz="2000" b="1" dirty="0">
                <a:latin typeface="+mj-lt"/>
                <a:ea typeface="Helvetica"/>
                <a:cs typeface="+mj-cs"/>
              </a:rPr>
            </a:br>
            <a:r>
              <a:rPr lang="en-US" sz="2000" b="1" dirty="0">
                <a:latin typeface="+mj-lt"/>
                <a:ea typeface="Helvetica"/>
                <a:cs typeface="+mj-cs"/>
              </a:rPr>
              <a:t>2. Enter New Passphrase</a:t>
            </a:r>
            <a:br>
              <a:rPr lang="en-US" sz="2000" b="1" dirty="0">
                <a:latin typeface="+mj-lt"/>
                <a:ea typeface="Helvetica"/>
                <a:cs typeface="+mj-cs"/>
              </a:rPr>
            </a:br>
            <a:r>
              <a:rPr lang="en-US" sz="2000" b="1" dirty="0">
                <a:latin typeface="+mj-lt"/>
                <a:ea typeface="Helvetica"/>
                <a:cs typeface="+mj-cs"/>
              </a:rPr>
              <a:t>3. Re-enter New Passphrase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Security Officer Responsibilities</a:t>
            </a:r>
            <a:endParaRPr 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smtClean="0"/>
              <a:t>Review/Approve requests for user access under assigned organization. </a:t>
            </a:r>
          </a:p>
          <a:p>
            <a:pPr marL="228600" indent="-228600"/>
            <a:r>
              <a:rPr lang="en-US" smtClean="0"/>
              <a:t>Add new users under assigned organization.</a:t>
            </a:r>
          </a:p>
          <a:p>
            <a:pPr marL="228600" indent="-228600"/>
            <a:r>
              <a:rPr lang="en-US" smtClean="0"/>
              <a:t>Modify account status (Suspend, Un-Suspend, Terminate) under assigned organization.</a:t>
            </a:r>
          </a:p>
          <a:p>
            <a:pPr marL="228600" indent="-228600"/>
            <a:r>
              <a:rPr lang="en-US" smtClean="0"/>
              <a:t>Reset passphrases for users under assigned organization.</a:t>
            </a: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C4C564-1CDB-4561-BA98-F9D8C4400FB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64BD1E-2E12-402B-833E-E5A503D118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66850"/>
            <a:ext cx="63055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Review Access Requests – Approve/Deny</a:t>
            </a:r>
            <a:endParaRPr lang="en-US" dirty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0AA73C-370C-4F5D-8590-9759A92998E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2ACC8E-A60B-44F7-B569-737B40F2DB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34822" name="Title 1"/>
          <p:cNvSpPr txBox="1">
            <a:spLocks/>
          </p:cNvSpPr>
          <p:nvPr/>
        </p:nvSpPr>
        <p:spPr bwMode="auto">
          <a:xfrm>
            <a:off x="6705600" y="1600200"/>
            <a:ext cx="1882775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Portal access requests are delivered via the MyGaDOE Portal i-Mail system.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Security Officers can view the request information and then take appropriate action.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Portal i-mail is access from Portal Home page message link at top of page.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2611438" y="1752600"/>
            <a:ext cx="2417762" cy="574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to Access i-Mail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2509F5-9A4B-4CBF-8E33-58A6B14E575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ED7E4B-2677-4754-97B1-AF4B2AB5B1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11175" y="1587500"/>
            <a:ext cx="52895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Helvetica"/>
                <a:cs typeface="+mj-cs"/>
              </a:rPr>
              <a:t>I-Mail Message Inbox</a:t>
            </a:r>
            <a:endParaRPr lang="en-US" sz="2000" b="1" dirty="0">
              <a:latin typeface="+mj-lt"/>
              <a:ea typeface="Helvetica"/>
              <a:cs typeface="+mj-cs"/>
            </a:endParaRPr>
          </a:p>
        </p:txBody>
      </p:sp>
      <p:sp>
        <p:nvSpPr>
          <p:cNvPr id="35845" name="Title 1"/>
          <p:cNvSpPr txBox="1">
            <a:spLocks/>
          </p:cNvSpPr>
          <p:nvPr/>
        </p:nvSpPr>
        <p:spPr bwMode="auto">
          <a:xfrm>
            <a:off x="582613" y="2009775"/>
            <a:ext cx="7253287" cy="803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New and existing i-Mail messages are show in Inbox.  New messages appear in “Bold”.  To view a message Click on message and information will appear in Preview box below.</a:t>
            </a: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714625"/>
            <a:ext cx="73533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I-Mail Message Preview</a:t>
            </a:r>
            <a:endParaRPr lang="en-US" smtClean="0"/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44319B-B5D0-4000-9AC7-EAED118AE20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DAF7C-79AB-4407-8420-59917087EB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2074863"/>
            <a:ext cx="56276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itle 1"/>
          <p:cNvSpPr txBox="1">
            <a:spLocks/>
          </p:cNvSpPr>
          <p:nvPr/>
        </p:nvSpPr>
        <p:spPr bwMode="auto">
          <a:xfrm>
            <a:off x="6543675" y="2203450"/>
            <a:ext cx="2044700" cy="3663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Information from request can be viewed. 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Request will show who requested, e-mail address of user, requested Organization roles and any requested Application Roles.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To take action, click on the link at bottom of message.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2276475" y="5346700"/>
            <a:ext cx="1460500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Here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E67615-BEB2-413D-8777-CD653A361BF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729200-6072-4004-8636-017992EA9A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3095625"/>
            <a:ext cx="81343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11175" y="1752600"/>
            <a:ext cx="52895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Helvetica"/>
                <a:cs typeface="+mj-cs"/>
              </a:rPr>
              <a:t>Request Approvals Screen</a:t>
            </a:r>
            <a:endParaRPr lang="en-US" sz="2000" b="1" dirty="0">
              <a:latin typeface="+mj-lt"/>
              <a:ea typeface="Helvetica"/>
              <a:cs typeface="+mj-cs"/>
            </a:endParaRPr>
          </a:p>
        </p:txBody>
      </p:sp>
      <p:sp>
        <p:nvSpPr>
          <p:cNvPr id="37894" name="Title 1"/>
          <p:cNvSpPr txBox="1">
            <a:spLocks/>
          </p:cNvSpPr>
          <p:nvPr/>
        </p:nvSpPr>
        <p:spPr bwMode="auto">
          <a:xfrm>
            <a:off x="582613" y="2174875"/>
            <a:ext cx="7934325" cy="738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New and Pending requests can be viewed on this screen. Requests requiring action have a green arrow beside them.  To view entire request click on “+” sign beside the request.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3B03FA-140C-41BD-9436-2ECE9528450C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377898-18D8-4C0A-8A0B-EF41DC7E05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" y="2549525"/>
            <a:ext cx="81724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11175" y="1524000"/>
            <a:ext cx="52895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Helvetica"/>
                <a:cs typeface="+mj-cs"/>
              </a:rPr>
              <a:t>Request Approvals Screen</a:t>
            </a:r>
            <a:endParaRPr lang="en-US" sz="2000" b="1" dirty="0">
              <a:latin typeface="+mj-lt"/>
              <a:ea typeface="Helvetica"/>
              <a:cs typeface="+mj-cs"/>
            </a:endParaRPr>
          </a:p>
        </p:txBody>
      </p:sp>
      <p:sp>
        <p:nvSpPr>
          <p:cNvPr id="38918" name="Title 1"/>
          <p:cNvSpPr txBox="1">
            <a:spLocks/>
          </p:cNvSpPr>
          <p:nvPr/>
        </p:nvSpPr>
        <p:spPr bwMode="auto">
          <a:xfrm>
            <a:off x="582613" y="1946275"/>
            <a:ext cx="7934325" cy="484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Security Officer will approve or reject each line item and then submit.  Once complete, account will be created (New Account) and/or additional roles will be added to user account.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43050"/>
            <a:ext cx="7010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Request Approvals Screen</a:t>
            </a:r>
            <a:endParaRPr lang="en-US" smtClean="0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6DE85F-4ED4-4117-8E9A-24A5E795F6A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7A8290-486D-4726-B3AA-63530F6BB6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39942" name="Title 1"/>
          <p:cNvSpPr txBox="1">
            <a:spLocks/>
          </p:cNvSpPr>
          <p:nvPr/>
        </p:nvSpPr>
        <p:spPr bwMode="auto">
          <a:xfrm>
            <a:off x="7261225" y="1524000"/>
            <a:ext cx="1501775" cy="4197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The Request Approval screen can also be accessed through the Security Administration menu available for Security Officers.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The menu item, “Request Approval” is located on the left hand navigation menu.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2466975" y="4545013"/>
            <a:ext cx="2051050" cy="484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to Access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62484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Adding New Users</a:t>
            </a:r>
            <a:endParaRPr lang="en-US" smtClean="0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2D04AC-78C4-482A-AA90-6F876D4AE08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EE6054-081A-4BAB-BAC6-59142CC76A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40966" name="Title 1"/>
          <p:cNvSpPr txBox="1">
            <a:spLocks/>
          </p:cNvSpPr>
          <p:nvPr/>
        </p:nvSpPr>
        <p:spPr bwMode="auto">
          <a:xfrm>
            <a:off x="6759575" y="1905000"/>
            <a:ext cx="1828800" cy="3663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Organization Security Officers have the ability to add new users to the portal which do not have a Portal Account.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This option is available under the Security Administration application link on the left hand navigation menu using the “Add Person” Link.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2438400" y="4724400"/>
            <a:ext cx="2052638" cy="4857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to Access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Organization Security Officer</a:t>
            </a:r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smtClean="0"/>
              <a:t>Review/Approve requests for user access under assigned organization. </a:t>
            </a:r>
          </a:p>
          <a:p>
            <a:pPr marL="228600" indent="-228600"/>
            <a:r>
              <a:rPr lang="en-US" smtClean="0"/>
              <a:t>Add new users under assigned organization.</a:t>
            </a:r>
          </a:p>
          <a:p>
            <a:pPr marL="228600" indent="-228600"/>
            <a:r>
              <a:rPr lang="en-US" smtClean="0"/>
              <a:t>Modify account status (Suspend, Un-Suspend, Terminate) under assigned organization.</a:t>
            </a:r>
          </a:p>
          <a:p>
            <a:pPr marL="228600" indent="-228600"/>
            <a:r>
              <a:rPr lang="en-US" smtClean="0"/>
              <a:t>Reset passphrases for users under assigned organization.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F95AD0-C0DA-481B-9BE6-88A89231AFA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8EEDD4-A808-405A-8AC4-D77DC9F854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Security Officer - Adding New User</a:t>
            </a:r>
            <a:endParaRPr 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ctr">
              <a:buFont typeface="Arial" pitchFamily="34" charset="0"/>
              <a:buNone/>
            </a:pPr>
            <a:r>
              <a:rPr lang="en-US" smtClean="0"/>
              <a:t>Add User Registration Wizard</a:t>
            </a:r>
          </a:p>
          <a:p>
            <a:pPr marL="228600" indent="-228600"/>
            <a:r>
              <a:rPr lang="en-US" smtClean="0"/>
              <a:t>Step 1 – Enter User Information</a:t>
            </a:r>
          </a:p>
          <a:p>
            <a:pPr marL="228600" indent="-228600"/>
            <a:r>
              <a:rPr lang="en-US" smtClean="0"/>
              <a:t>Step 2 – Select Districts And Roles</a:t>
            </a:r>
          </a:p>
          <a:p>
            <a:pPr marL="228600" indent="-228600"/>
            <a:r>
              <a:rPr lang="en-US" smtClean="0"/>
              <a:t>Step 3 – Select Applications And Roles</a:t>
            </a:r>
          </a:p>
          <a:p>
            <a:pPr marL="228600" indent="-228600"/>
            <a:r>
              <a:rPr lang="en-US" smtClean="0"/>
              <a:t>Step 4 – Request Submission Summary</a:t>
            </a:r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1C6AD2-22E9-4269-8539-93AF23AF59C7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B3171A-E989-4B02-B075-68D7D3FBEA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Add Person – Step 1, User Information</a:t>
            </a:r>
            <a:endParaRPr lang="en-US" dirty="0"/>
          </a:p>
        </p:txBody>
      </p:sp>
      <p:sp>
        <p:nvSpPr>
          <p:cNvPr id="430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0FD0F1-7022-4C84-8478-5BE012ABA01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070182-A304-4528-A620-116470821C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6372225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itle 1"/>
          <p:cNvSpPr txBox="1">
            <a:spLocks/>
          </p:cNvSpPr>
          <p:nvPr/>
        </p:nvSpPr>
        <p:spPr bwMode="auto">
          <a:xfrm>
            <a:off x="7021513" y="2286000"/>
            <a:ext cx="1616075" cy="3416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Enter Name and e-mail Address.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E-mail address is also Portal Login ID.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Teacher ID allows for automatic account creation should information match from previous CPI collection.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Add Person – Step 2, Districts And Roles</a:t>
            </a:r>
            <a:endParaRPr lang="en-US" dirty="0"/>
          </a:p>
        </p:txBody>
      </p:sp>
      <p:sp>
        <p:nvSpPr>
          <p:cNvPr id="440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B0AA6A-1DFB-4D73-BB69-BB94311E324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971DF-8A24-42D9-98C9-2AEAE8804E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905000"/>
            <a:ext cx="48926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itle 1"/>
          <p:cNvSpPr txBox="1">
            <a:spLocks/>
          </p:cNvSpPr>
          <p:nvPr/>
        </p:nvSpPr>
        <p:spPr bwMode="auto">
          <a:xfrm>
            <a:off x="6029325" y="1936750"/>
            <a:ext cx="2447925" cy="3663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Select appropriate Organization: District, DOE Agency, or Other.  Available Organizations appear in appropriate drop down boxes.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Next select appropriate Organization Role from provided list.  List is dependent on Organization selected.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To add a role assignment click on green “+” sign to the left of role.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Add Person – Step 3, Applications And Roles</a:t>
            </a:r>
            <a:endParaRPr lang="en-US" dirty="0"/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9DC632-11E0-49A0-9A2B-962EA74B304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26CCC1-E63F-4737-AFA3-E9BA9D7C96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2209800"/>
            <a:ext cx="58483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itle 1"/>
          <p:cNvSpPr txBox="1">
            <a:spLocks/>
          </p:cNvSpPr>
          <p:nvPr/>
        </p:nvSpPr>
        <p:spPr bwMode="auto">
          <a:xfrm>
            <a:off x="6762750" y="2371725"/>
            <a:ext cx="1825625" cy="3114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Based on Organizational role selected, a default set of application roles will automatically be added to profile.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AE74ED-59E9-4F88-83A9-41FE6CD1F09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4608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87D9B7-24A2-404E-B98A-DD10991FBE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82713"/>
            <a:ext cx="5616575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itle 1"/>
          <p:cNvSpPr txBox="1">
            <a:spLocks/>
          </p:cNvSpPr>
          <p:nvPr/>
        </p:nvSpPr>
        <p:spPr bwMode="auto">
          <a:xfrm>
            <a:off x="6350000" y="1924050"/>
            <a:ext cx="2378075" cy="3663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To add additional application roles, click on “+” sign next to application and then the green “+” sign beside the appropriate role.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To remove application roles from list of those assigned, click on red “-” beside the role.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Add Person – Step 4, Submission Summary</a:t>
            </a:r>
            <a:endParaRPr lang="en-US" dirty="0"/>
          </a:p>
        </p:txBody>
      </p:sp>
      <p:sp>
        <p:nvSpPr>
          <p:cNvPr id="4710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2E3CDB-23D5-4D8A-9065-DE5D85DFE30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EE7BBD-FE43-445A-B310-D6AFFB304D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52149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flipH="1">
            <a:off x="6032500" y="5213350"/>
            <a:ext cx="1979613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to Complete</a:t>
            </a:r>
          </a:p>
        </p:txBody>
      </p:sp>
      <p:sp>
        <p:nvSpPr>
          <p:cNvPr id="47111" name="Title 1"/>
          <p:cNvSpPr txBox="1">
            <a:spLocks/>
          </p:cNvSpPr>
          <p:nvPr/>
        </p:nvSpPr>
        <p:spPr bwMode="auto">
          <a:xfrm>
            <a:off x="6451600" y="1968500"/>
            <a:ext cx="1614488" cy="3244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Review all the information entered into account setup wizard.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If all is as required, click on the “Submit” button to submit request for approval.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478A7A-CDAF-4B59-ABBC-1BFAAB68D1B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4813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C063C3-8D21-454A-AC48-A8BFF1BEC6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11175" y="1524000"/>
            <a:ext cx="6992938" cy="998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Helvetica"/>
                <a:cs typeface="+mj-cs"/>
              </a:rPr>
              <a:t>Add Person – Request Submitted</a:t>
            </a:r>
            <a:br>
              <a:rPr lang="en-US" sz="2000" b="1">
                <a:latin typeface="+mj-lt"/>
                <a:ea typeface="Helvetica"/>
                <a:cs typeface="+mj-cs"/>
              </a:rPr>
            </a:br>
            <a:r>
              <a:rPr lang="en-US" sz="2000" b="1">
                <a:latin typeface="+mj-lt"/>
                <a:ea typeface="Helvetica"/>
                <a:cs typeface="+mj-cs"/>
              </a:rPr>
              <a:t>Account has been created and user has been sent an e-mail with temporary login information.</a:t>
            </a:r>
            <a:endParaRPr lang="en-US" sz="2000" b="1" dirty="0">
              <a:latin typeface="+mj-lt"/>
              <a:ea typeface="Helvetica"/>
              <a:cs typeface="+mj-cs"/>
            </a:endParaRP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09850"/>
            <a:ext cx="72294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9059BA-32FD-4ED2-8758-4E66E99B3FA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4915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7DEACB-9239-46D7-8C42-264EC771A9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1447800"/>
            <a:ext cx="6992938" cy="998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Helvetica"/>
                <a:cs typeface="+mj-cs"/>
              </a:rPr>
              <a:t>Notification e-Mail to User</a:t>
            </a:r>
            <a:br>
              <a:rPr lang="en-US" sz="2000" b="1">
                <a:latin typeface="+mj-lt"/>
                <a:ea typeface="Helvetica"/>
                <a:cs typeface="+mj-cs"/>
              </a:rPr>
            </a:br>
            <a:r>
              <a:rPr lang="en-US" sz="2000" b="1">
                <a:latin typeface="+mj-lt"/>
                <a:ea typeface="Helvetica"/>
                <a:cs typeface="+mj-cs"/>
              </a:rPr>
              <a:t>User receives an e-mail notifying them their account has been created with temporary login information.</a:t>
            </a:r>
            <a:endParaRPr lang="en-US" sz="2000" b="1" dirty="0">
              <a:latin typeface="+mj-lt"/>
              <a:ea typeface="Helvetica"/>
              <a:cs typeface="+mj-cs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075" y="2489200"/>
            <a:ext cx="6992938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Modify Account Status </a:t>
            </a:r>
            <a:br>
              <a:rPr lang="en-US" dirty="0" smtClean="0">
                <a:ea typeface="Helvetica"/>
              </a:rPr>
            </a:br>
            <a:r>
              <a:rPr lang="en-US" dirty="0" smtClean="0">
                <a:ea typeface="Helvetica"/>
              </a:rPr>
              <a:t>(Suspend, Un-Suspend, Terminate)</a:t>
            </a:r>
            <a:endParaRPr lang="en-US" dirty="0"/>
          </a:p>
        </p:txBody>
      </p:sp>
      <p:sp>
        <p:nvSpPr>
          <p:cNvPr id="5017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410329-E03A-423D-8FC0-23C2B0E1EAED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535723-0553-48B0-B36E-CBC24B819D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  <p:sp>
        <p:nvSpPr>
          <p:cNvPr id="50181" name="Title 1"/>
          <p:cNvSpPr txBox="1">
            <a:spLocks/>
          </p:cNvSpPr>
          <p:nvPr/>
        </p:nvSpPr>
        <p:spPr bwMode="auto">
          <a:xfrm>
            <a:off x="6562725" y="2209800"/>
            <a:ext cx="2195513" cy="3522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By performing a People Search in the portal and editing a user’s account, within your assigned organizations, a Security Officer has the ability to Suspend, Un-Suspend, or Terminate a user’s account in the system.</a:t>
            </a: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71725"/>
            <a:ext cx="59721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2590800"/>
            <a:ext cx="6953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865240-DF73-4821-88EE-32BC5D1B911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51204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20137B-EDFF-4771-89F8-43B81D55C9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1524000"/>
            <a:ext cx="7396163" cy="998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Helvetica"/>
                <a:cs typeface="+mj-cs"/>
              </a:rPr>
              <a:t>People Search Results</a:t>
            </a:r>
            <a:br>
              <a:rPr lang="en-US" sz="2000" b="1">
                <a:latin typeface="+mj-lt"/>
                <a:ea typeface="Helvetica"/>
                <a:cs typeface="+mj-cs"/>
              </a:rPr>
            </a:br>
            <a:r>
              <a:rPr lang="en-US" sz="2000" b="1">
                <a:latin typeface="+mj-lt"/>
                <a:ea typeface="Helvetica"/>
                <a:cs typeface="+mj-cs"/>
              </a:rPr>
              <a:t>By selecting Show Suspended or Show Terminated users, Security Officers can see all users in system matching criteria.</a:t>
            </a:r>
            <a:endParaRPr lang="en-US" sz="2000" b="1" dirty="0">
              <a:latin typeface="+mj-lt"/>
              <a:ea typeface="Helvetica"/>
              <a:cs typeface="+mj-cs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7620000" y="4621213"/>
            <a:ext cx="1390650" cy="484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to Edit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Application Security Officer Approvals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Review/Approve requests for user access to their assigned application regardless of user’s assigned  organization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E23ED7-2319-4116-841D-E3DA141A8D91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FC1B5-F302-4BF0-B19A-3B9E86CDA9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Profile Edit Screen</a:t>
            </a:r>
            <a:endParaRPr lang="en-US" smtClean="0"/>
          </a:p>
        </p:txBody>
      </p:sp>
      <p:sp>
        <p:nvSpPr>
          <p:cNvPr id="5222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884DFB-649A-4ABC-9224-4AA171EAFF8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7F129-C8FF-4AD0-977D-D8284512D7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58674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itle 1"/>
          <p:cNvSpPr txBox="1">
            <a:spLocks/>
          </p:cNvSpPr>
          <p:nvPr/>
        </p:nvSpPr>
        <p:spPr bwMode="auto">
          <a:xfrm>
            <a:off x="6646863" y="1908175"/>
            <a:ext cx="1887537" cy="3808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To modify the Account Status for a user, scroll down to bottom of the Profile Edit screen for selected user.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Modify Status – Select Desired Status</a:t>
            </a:r>
            <a:endParaRPr lang="en-US" dirty="0"/>
          </a:p>
        </p:txBody>
      </p:sp>
      <p:sp>
        <p:nvSpPr>
          <p:cNvPr id="5325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0046CE-2943-4805-AC66-931AED67128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C7DE64-3094-4415-A7A1-8F6CD4C30E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60833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flipH="1">
            <a:off x="4335463" y="4981575"/>
            <a:ext cx="2374900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Select Desired Status</a:t>
            </a:r>
          </a:p>
        </p:txBody>
      </p:sp>
      <p:sp>
        <p:nvSpPr>
          <p:cNvPr id="53255" name="Title 1"/>
          <p:cNvSpPr txBox="1">
            <a:spLocks/>
          </p:cNvSpPr>
          <p:nvPr/>
        </p:nvSpPr>
        <p:spPr bwMode="auto">
          <a:xfrm>
            <a:off x="6880225" y="2092325"/>
            <a:ext cx="1828800" cy="3522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Once the desired user status is selected, click on the “Update Person” to effect changes to user’s account.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FF0000"/>
                </a:solidFill>
                <a:latin typeface="Helvetica"/>
                <a:ea typeface="Helvetica"/>
                <a:cs typeface="Helvetica"/>
              </a:rPr>
              <a:t>Important: </a:t>
            </a:r>
            <a:r>
              <a:rPr lang="en-US" sz="1400" i="1">
                <a:solidFill>
                  <a:srgbClr val="FF0000"/>
                </a:solidFill>
                <a:latin typeface="Helvetica"/>
                <a:ea typeface="Helvetica"/>
                <a:cs typeface="Helvetica"/>
              </a:rPr>
              <a:t>Terminated users cannot be re-activated by Security Officers, call Helpdesk for Assistance in re-activating terminated accounts.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Reset User Passphrase</a:t>
            </a:r>
            <a:endParaRPr lang="en-US" smtClean="0"/>
          </a:p>
        </p:txBody>
      </p:sp>
      <p:sp>
        <p:nvSpPr>
          <p:cNvPr id="5427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66AEBE-299E-4B93-BF1C-719BA42D4C2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963F11-88A7-469E-8132-613D17E1A8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  <p:sp>
        <p:nvSpPr>
          <p:cNvPr id="54277" name="Title 1"/>
          <p:cNvSpPr txBox="1">
            <a:spLocks/>
          </p:cNvSpPr>
          <p:nvPr/>
        </p:nvSpPr>
        <p:spPr bwMode="auto">
          <a:xfrm>
            <a:off x="6697663" y="2209800"/>
            <a:ext cx="2060575" cy="3522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By performing a People Search in the portal and editing a user’s account, within your assigned organizations, a Security Officer has the ability reset a user’s passphrase.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2286000"/>
            <a:ext cx="62611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81275"/>
            <a:ext cx="69437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67A55C-0869-4447-9336-DB89878D9A67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55299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5DB6EF-CEAE-4AD0-B8DE-290036806C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11175" y="1447800"/>
            <a:ext cx="7396163" cy="998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Helvetica"/>
                <a:cs typeface="+mj-cs"/>
              </a:rPr>
              <a:t>People Search Results</a:t>
            </a:r>
            <a:br>
              <a:rPr lang="en-US" sz="2000" b="1">
                <a:latin typeface="+mj-lt"/>
                <a:ea typeface="Helvetica"/>
                <a:cs typeface="+mj-cs"/>
              </a:rPr>
            </a:br>
            <a:r>
              <a:rPr lang="en-US" sz="2000" b="1">
                <a:latin typeface="+mj-lt"/>
                <a:ea typeface="Helvetica"/>
                <a:cs typeface="+mj-cs"/>
              </a:rPr>
              <a:t>By selecting Show Suspended or Show Terminated users, Security Officers can see all users in system matching criteria.</a:t>
            </a:r>
            <a:endParaRPr lang="en-US" sz="2000" b="1" dirty="0">
              <a:latin typeface="+mj-lt"/>
              <a:ea typeface="Helvetica"/>
              <a:cs typeface="+mj-cs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7610475" y="4576763"/>
            <a:ext cx="1390650" cy="484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to Edit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Profile Edit Screen</a:t>
            </a:r>
            <a:endParaRPr lang="en-US" smtClean="0"/>
          </a:p>
        </p:txBody>
      </p:sp>
      <p:sp>
        <p:nvSpPr>
          <p:cNvPr id="5632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0A4D43-8AF8-4115-90F4-6A208AD040C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006F46-838B-4DA8-B026-FB9D0C8A41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/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5551488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itle 1"/>
          <p:cNvSpPr txBox="1">
            <a:spLocks/>
          </p:cNvSpPr>
          <p:nvPr/>
        </p:nvSpPr>
        <p:spPr bwMode="auto">
          <a:xfrm>
            <a:off x="6848475" y="1963738"/>
            <a:ext cx="1685925" cy="35226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To reset Passphrase for selected user, click on the Reset Passphrase button on the Profile Edit Screen for selected user.</a:t>
            </a:r>
          </a:p>
        </p:txBody>
      </p:sp>
      <p:sp>
        <p:nvSpPr>
          <p:cNvPr id="7" name="Right Arrow 6"/>
          <p:cNvSpPr/>
          <p:nvPr/>
        </p:nvSpPr>
        <p:spPr>
          <a:xfrm flipH="1">
            <a:off x="2286000" y="4316413"/>
            <a:ext cx="1665288" cy="484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Here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560F2B-B910-4073-8E24-84CF17C3395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57347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C3E84D-1C6B-4A89-B412-70E8A84D3A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11175" y="1371600"/>
            <a:ext cx="7396163" cy="998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Helvetica"/>
                <a:cs typeface="+mj-cs"/>
              </a:rPr>
              <a:t>Reset Passphrase</a:t>
            </a:r>
            <a:br>
              <a:rPr lang="en-US" sz="2000" b="1">
                <a:latin typeface="+mj-lt"/>
                <a:ea typeface="Helvetica"/>
                <a:cs typeface="+mj-cs"/>
              </a:rPr>
            </a:br>
            <a:r>
              <a:rPr lang="en-US" sz="2000" b="1">
                <a:latin typeface="+mj-lt"/>
                <a:ea typeface="Helvetica"/>
                <a:cs typeface="+mj-cs"/>
              </a:rPr>
              <a:t>Verify user information and click on the Reset Passphrase button again.</a:t>
            </a:r>
            <a:endParaRPr lang="en-US" sz="2000" b="1" dirty="0">
              <a:latin typeface="+mj-lt"/>
              <a:ea typeface="Helvetica"/>
              <a:cs typeface="+mj-cs"/>
            </a:endParaRP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2514600"/>
            <a:ext cx="769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15FE17-1710-4331-9D98-D13AB99E4A45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5837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EFEA52-F046-48DD-A08E-29D0717DCE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11175" y="1524000"/>
            <a:ext cx="7396163" cy="998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Helvetica"/>
                <a:cs typeface="+mj-cs"/>
              </a:rPr>
              <a:t>Reset Passphrase</a:t>
            </a:r>
            <a:br>
              <a:rPr lang="en-US" sz="2000" b="1">
                <a:latin typeface="+mj-lt"/>
                <a:ea typeface="Helvetica"/>
                <a:cs typeface="+mj-cs"/>
              </a:rPr>
            </a:br>
            <a:r>
              <a:rPr lang="en-US" sz="2000" b="1">
                <a:latin typeface="+mj-lt"/>
                <a:ea typeface="Helvetica"/>
                <a:cs typeface="+mj-cs"/>
              </a:rPr>
              <a:t>A new Passphrase is generated and displayed on the screen.  Provide new passphrase to user, </a:t>
            </a:r>
            <a:r>
              <a:rPr lang="en-US" sz="2000" b="1" u="sng">
                <a:solidFill>
                  <a:srgbClr val="FF0000"/>
                </a:solidFill>
                <a:latin typeface="+mj-lt"/>
                <a:ea typeface="Helvetica"/>
                <a:cs typeface="+mj-cs"/>
              </a:rPr>
              <a:t>they will not receive via e-mail</a:t>
            </a:r>
            <a:r>
              <a:rPr lang="en-US" sz="2000" b="1">
                <a:latin typeface="+mj-lt"/>
                <a:ea typeface="Helvetica"/>
                <a:cs typeface="+mj-cs"/>
              </a:rPr>
              <a:t>.</a:t>
            </a:r>
            <a:endParaRPr lang="en-US" sz="2000" b="1" dirty="0">
              <a:latin typeface="+mj-lt"/>
              <a:ea typeface="Helvetica"/>
              <a:cs typeface="+mj-cs"/>
            </a:endParaRP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67000"/>
            <a:ext cx="7248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Provision Matrix – Security Officer Guide to  User Provisioning</a:t>
            </a:r>
            <a:endParaRPr lang="en-US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Provides listing of available application roles for each application within the MyGaDOE Portal.</a:t>
            </a:r>
          </a:p>
          <a:p>
            <a:r>
              <a:rPr lang="en-US" smtClean="0"/>
              <a:t>Provides listing of default application roles provided for each organization role within the MyGaDOE Portal.</a:t>
            </a:r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ECE9E7-9221-4E83-BAA5-0D86728B2D7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EAE90E-B49B-432F-B840-6083370E4A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Provision Matrix – </a:t>
            </a:r>
            <a:br>
              <a:rPr lang="en-US" dirty="0" smtClean="0">
                <a:ea typeface="Helvetica"/>
              </a:rPr>
            </a:br>
            <a:r>
              <a:rPr lang="en-US" dirty="0" smtClean="0">
                <a:ea typeface="Helvetica"/>
              </a:rPr>
              <a:t>Role Mapping Access</a:t>
            </a:r>
            <a:endParaRPr lang="en-US" dirty="0"/>
          </a:p>
        </p:txBody>
      </p:sp>
      <p:sp>
        <p:nvSpPr>
          <p:cNvPr id="6041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29DA1C-5F15-4CDB-8B52-DDFCD20D03B7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4609A-1F81-40E4-AE0A-BAEBDACA93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/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2143125"/>
            <a:ext cx="62214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itle 1"/>
          <p:cNvSpPr txBox="1">
            <a:spLocks/>
          </p:cNvSpPr>
          <p:nvPr/>
        </p:nvSpPr>
        <p:spPr bwMode="auto">
          <a:xfrm>
            <a:off x="6935788" y="2133600"/>
            <a:ext cx="1685925" cy="3522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The Provision Matrix can be access through a link on the Request Provisioning wizard, steps 2 &amp; 3.  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The link is located near the top, shown here.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20913" y="2946400"/>
            <a:ext cx="2284412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Provision Matrix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Provision Matrix – Application Mapping</a:t>
            </a:r>
            <a:endParaRPr lang="en-US" dirty="0"/>
          </a:p>
        </p:txBody>
      </p:sp>
      <p:sp>
        <p:nvSpPr>
          <p:cNvPr id="6144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351683-4267-42E6-8004-8F0D6D593D8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77F2D2-F4EA-4408-920B-61BCB9046A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/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905000"/>
            <a:ext cx="6078538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itle 1"/>
          <p:cNvSpPr txBox="1">
            <a:spLocks/>
          </p:cNvSpPr>
          <p:nvPr/>
        </p:nvSpPr>
        <p:spPr bwMode="auto">
          <a:xfrm>
            <a:off x="6935788" y="2200275"/>
            <a:ext cx="1685925" cy="3522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Select the Application from the drop down list on the  Provision Matrix for the desired application.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Appropriate Application Roles will be shown for selected application.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Provisioning Workflow</a:t>
            </a:r>
            <a:endParaRPr lang="en-US" smtClean="0"/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B32A97-D55D-4678-8166-F6D89C23A191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D32531-212A-410A-94FD-F77DBBC227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8353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Helvetica"/>
                <a:cs typeface="Helvetica"/>
              </a:rPr>
              <a:t>CPI – Role Mapping</a:t>
            </a:r>
            <a:endParaRPr lang="en-US" sz="3600" smtClean="0"/>
          </a:p>
        </p:txBody>
      </p:sp>
      <p:sp>
        <p:nvSpPr>
          <p:cNvPr id="6246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350FF-517B-48C1-89A7-DA5B3151AF5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8DF84B-9566-4E62-8815-824A0FF4EC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/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371600"/>
            <a:ext cx="6900862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Helvetica"/>
                <a:cs typeface="Helvetica"/>
              </a:rPr>
              <a:t>Free &amp; Reduced Lunch – Role Mapping</a:t>
            </a:r>
            <a:endParaRPr lang="en-US" sz="3600" smtClean="0"/>
          </a:p>
        </p:txBody>
      </p:sp>
      <p:sp>
        <p:nvSpPr>
          <p:cNvPr id="6349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11F348-820A-4C6E-A622-DF4798B6AC2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E602A4-6178-4538-84CE-12730CFE4A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/>
          </a:p>
        </p:txBody>
      </p:sp>
      <p:pic>
        <p:nvPicPr>
          <p:cNvPr id="634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06500" y="1219200"/>
            <a:ext cx="6489700" cy="4579938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Helvetica"/>
                <a:cs typeface="Helvetica"/>
              </a:rPr>
              <a:t>FTE – Role Mapping</a:t>
            </a:r>
            <a:endParaRPr lang="en-US" sz="3600" smtClean="0"/>
          </a:p>
        </p:txBody>
      </p:sp>
      <p:sp>
        <p:nvSpPr>
          <p:cNvPr id="6451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1AC959-4F7E-44A4-8010-9807D983F72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C29512-7923-4718-B336-488A0299CF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/>
          </a:p>
        </p:txBody>
      </p:sp>
      <p:pic>
        <p:nvPicPr>
          <p:cNvPr id="645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46188" y="1295400"/>
            <a:ext cx="6651625" cy="4525963"/>
          </a:xfr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Helvetica"/>
                <a:cs typeface="Helvetica"/>
              </a:rPr>
              <a:t>Pre Identify for Testing – Role Mapping</a:t>
            </a:r>
            <a:endParaRPr lang="en-US" sz="3600" smtClean="0"/>
          </a:p>
        </p:txBody>
      </p:sp>
      <p:sp>
        <p:nvSpPr>
          <p:cNvPr id="6553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D2918E-CA5C-4B64-9F30-3439E3A31A5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9C70BB-8D4A-4C66-8C57-B0465AD707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/>
          </a:p>
        </p:txBody>
      </p:sp>
      <p:pic>
        <p:nvPicPr>
          <p:cNvPr id="655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84313" y="1295400"/>
            <a:ext cx="6175375" cy="4525963"/>
          </a:xfr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Helvetica"/>
                <a:cs typeface="Helvetica"/>
              </a:rPr>
              <a:t>Private School Collection – Role Mapping</a:t>
            </a:r>
            <a:endParaRPr lang="en-US" sz="3600" smtClean="0"/>
          </a:p>
        </p:txBody>
      </p:sp>
      <p:sp>
        <p:nvSpPr>
          <p:cNvPr id="665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221394-FC78-42A2-B44B-F86CAE641FF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2CB712-83B6-437D-AF22-C9721E98D7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/>
          </a:p>
        </p:txBody>
      </p:sp>
      <p:pic>
        <p:nvPicPr>
          <p:cNvPr id="665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03463"/>
            <a:ext cx="8229600" cy="3119437"/>
          </a:xfr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Helvetica"/>
                <a:cs typeface="Helvetica"/>
              </a:rPr>
              <a:t>Student Course Profile – Role Mapping</a:t>
            </a:r>
            <a:endParaRPr lang="en-US" sz="3600" smtClean="0"/>
          </a:p>
        </p:txBody>
      </p:sp>
      <p:sp>
        <p:nvSpPr>
          <p:cNvPr id="675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65E9EC-A11D-4951-9CF5-7433019F114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554E41-5EB5-4887-97C1-A170C429AA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/>
          </a:p>
        </p:txBody>
      </p:sp>
      <p:pic>
        <p:nvPicPr>
          <p:cNvPr id="675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71600"/>
            <a:ext cx="8229600" cy="4325938"/>
          </a:xfr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Helvetica"/>
                <a:cs typeface="Helvetica"/>
              </a:rPr>
              <a:t>Student Record – Role Mapping</a:t>
            </a:r>
            <a:endParaRPr lang="en-US" sz="3600" smtClean="0"/>
          </a:p>
        </p:txBody>
      </p:sp>
      <p:sp>
        <p:nvSpPr>
          <p:cNvPr id="686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BA14F7-6188-48DE-94E6-E29260F3FE8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EABFBD-E80D-4D18-A3B0-A0FC949704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/>
          </a:p>
        </p:txBody>
      </p:sp>
      <p:pic>
        <p:nvPicPr>
          <p:cNvPr id="686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1613" y="1295400"/>
            <a:ext cx="6200775" cy="4525963"/>
          </a:xfr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Helvetica"/>
              </a:rPr>
              <a:t>Provision Matrix – Org Role Mapping</a:t>
            </a:r>
            <a:endParaRPr lang="en-US" dirty="0"/>
          </a:p>
        </p:txBody>
      </p:sp>
      <p:sp>
        <p:nvSpPr>
          <p:cNvPr id="696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E1D544-C528-4EDE-B1DE-4B66F35117B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824465-7C49-43E5-A53C-F3217643C1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/>
          </a:p>
        </p:txBody>
      </p:sp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639127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itle 1"/>
          <p:cNvSpPr txBox="1">
            <a:spLocks/>
          </p:cNvSpPr>
          <p:nvPr/>
        </p:nvSpPr>
        <p:spPr bwMode="auto">
          <a:xfrm>
            <a:off x="7002463" y="2025650"/>
            <a:ext cx="1685925" cy="3522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Select the Organizational Role from the drop down list on the  Provision Matrix for the desired Org Role.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Default set of applications and roles will be listed for selected Org Role.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Helvetica"/>
                <a:cs typeface="Helvetica"/>
              </a:rPr>
              <a:t>CPI Coordinator District – App Role Mapping</a:t>
            </a:r>
            <a:endParaRPr lang="en-US" sz="3600" smtClean="0"/>
          </a:p>
        </p:txBody>
      </p:sp>
      <p:sp>
        <p:nvSpPr>
          <p:cNvPr id="7065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238433-8064-4C4D-B67C-59CE64B0F60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87FEE1-E681-475F-AFF0-F27CE05460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/>
          </a:p>
        </p:txBody>
      </p:sp>
      <p:pic>
        <p:nvPicPr>
          <p:cNvPr id="706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4000"/>
            <a:ext cx="8229600" cy="4346575"/>
          </a:xfr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Helvetica"/>
                <a:cs typeface="Helvetica"/>
              </a:rPr>
              <a:t>FTE Coordinator (District) – </a:t>
            </a:r>
            <a:br>
              <a:rPr lang="en-US" sz="3600" smtClean="0">
                <a:ea typeface="Helvetica"/>
                <a:cs typeface="Helvetica"/>
              </a:rPr>
            </a:br>
            <a:r>
              <a:rPr lang="en-US" sz="3600" smtClean="0">
                <a:ea typeface="Helvetica"/>
                <a:cs typeface="Helvetica"/>
              </a:rPr>
              <a:t>App Role Mapping</a:t>
            </a:r>
            <a:endParaRPr lang="en-US" sz="3600" smtClean="0"/>
          </a:p>
        </p:txBody>
      </p:sp>
      <p:sp>
        <p:nvSpPr>
          <p:cNvPr id="716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867E9F-2153-462F-8223-DF9F3C30A37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CCEE8C-A064-4753-8B82-0A80F810B9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/>
          </a:p>
        </p:txBody>
      </p:sp>
      <p:pic>
        <p:nvPicPr>
          <p:cNvPr id="716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0450" y="1371600"/>
            <a:ext cx="7023100" cy="452596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Signing Up for a Portal Account</a:t>
            </a:r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ctr">
              <a:buFont typeface="Arial" pitchFamily="34" charset="0"/>
              <a:buNone/>
            </a:pPr>
            <a:r>
              <a:rPr lang="en-US" smtClean="0"/>
              <a:t>New User Registration Wizard</a:t>
            </a:r>
          </a:p>
          <a:p>
            <a:pPr marL="228600" indent="-228600"/>
            <a:r>
              <a:rPr lang="en-US" smtClean="0"/>
              <a:t>Step 1 – Enter User Information</a:t>
            </a:r>
          </a:p>
          <a:p>
            <a:pPr marL="228600" indent="-228600"/>
            <a:r>
              <a:rPr lang="en-US" smtClean="0"/>
              <a:t>Step 2 – Select Districts And Roles</a:t>
            </a:r>
          </a:p>
          <a:p>
            <a:pPr marL="228600" indent="-228600"/>
            <a:r>
              <a:rPr lang="en-US" smtClean="0"/>
              <a:t>Step 3 – Select Applications And Roles</a:t>
            </a:r>
          </a:p>
          <a:p>
            <a:pPr marL="228600" indent="-228600"/>
            <a:r>
              <a:rPr lang="en-US" smtClean="0"/>
              <a:t>Step 4 – Request Submission Summary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8AEB63-6487-468B-9C40-DD51C07A0BDC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5C3A99-927C-4B4C-A25D-2249D4B4C3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Helvetica"/>
                <a:cs typeface="Helvetica"/>
              </a:rPr>
              <a:t>GTID Coordinator (District) – </a:t>
            </a:r>
            <a:br>
              <a:rPr lang="en-US" sz="3600" smtClean="0">
                <a:ea typeface="Helvetica"/>
                <a:cs typeface="Helvetica"/>
              </a:rPr>
            </a:br>
            <a:r>
              <a:rPr lang="en-US" sz="3600" smtClean="0">
                <a:ea typeface="Helvetica"/>
                <a:cs typeface="Helvetica"/>
              </a:rPr>
              <a:t>App Role Mapping</a:t>
            </a:r>
            <a:endParaRPr lang="en-US" sz="3600" smtClean="0"/>
          </a:p>
        </p:txBody>
      </p:sp>
      <p:sp>
        <p:nvSpPr>
          <p:cNvPr id="727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A34196-A3E7-4C2A-840A-536D9B51A007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7270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FCFE20-266A-4E7C-B088-8EE813C1B9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/>
          </a:p>
        </p:txBody>
      </p:sp>
      <p:pic>
        <p:nvPicPr>
          <p:cNvPr id="727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484438"/>
            <a:ext cx="8229600" cy="2757487"/>
          </a:xfr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Helvetica"/>
                <a:cs typeface="Helvetica"/>
              </a:rPr>
              <a:t>Principal (School) – App Role Mapping</a:t>
            </a:r>
            <a:endParaRPr lang="en-US" sz="3600" smtClean="0"/>
          </a:p>
        </p:txBody>
      </p:sp>
      <p:sp>
        <p:nvSpPr>
          <p:cNvPr id="7373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B5BF7F-412F-4469-851E-6B24187AFD8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7373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984F2D-E4D6-44FF-8929-006D73D869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/>
          </a:p>
        </p:txBody>
      </p:sp>
      <p:pic>
        <p:nvPicPr>
          <p:cNvPr id="737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2688" y="1295400"/>
            <a:ext cx="6778625" cy="4525963"/>
          </a:xfr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Helvetica"/>
                <a:cs typeface="Helvetica"/>
              </a:rPr>
              <a:t>Teacher (School) – App Role Mapping</a:t>
            </a:r>
            <a:endParaRPr lang="en-US" sz="3600" smtClean="0"/>
          </a:p>
        </p:txBody>
      </p:sp>
      <p:sp>
        <p:nvSpPr>
          <p:cNvPr id="7475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2F841-4F72-4A87-8788-AED4061F108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76C398-B0F2-4594-9468-E6AC1AE667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/>
          </a:p>
        </p:txBody>
      </p:sp>
      <p:pic>
        <p:nvPicPr>
          <p:cNvPr id="747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463800"/>
            <a:ext cx="8229600" cy="2798763"/>
          </a:xfr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Helvetica"/>
                <a:cs typeface="Helvetica"/>
              </a:rPr>
              <a:t>Security Officer (District) – </a:t>
            </a:r>
            <a:br>
              <a:rPr lang="en-US" sz="3600" smtClean="0">
                <a:ea typeface="Helvetica"/>
                <a:cs typeface="Helvetica"/>
              </a:rPr>
            </a:br>
            <a:r>
              <a:rPr lang="en-US" sz="3600" smtClean="0">
                <a:ea typeface="Helvetica"/>
                <a:cs typeface="Helvetica"/>
              </a:rPr>
              <a:t>App Role Mapping</a:t>
            </a:r>
            <a:endParaRPr lang="en-US" sz="3600" smtClean="0"/>
          </a:p>
        </p:txBody>
      </p:sp>
      <p:sp>
        <p:nvSpPr>
          <p:cNvPr id="757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233DC3-FFA8-4425-B25B-46F316A3DC5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3DE3E9-B4BB-401D-AB06-A813E84475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/>
          </a:p>
        </p:txBody>
      </p:sp>
      <p:pic>
        <p:nvPicPr>
          <p:cNvPr id="757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90725"/>
            <a:ext cx="8229600" cy="3744913"/>
          </a:xfr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Helvetica"/>
                <a:cs typeface="Helvetica"/>
              </a:rPr>
              <a:t>Superintendent (District) – </a:t>
            </a:r>
            <a:br>
              <a:rPr lang="en-US" sz="3600" smtClean="0">
                <a:ea typeface="Helvetica"/>
                <a:cs typeface="Helvetica"/>
              </a:rPr>
            </a:br>
            <a:r>
              <a:rPr lang="en-US" sz="3600" smtClean="0">
                <a:ea typeface="Helvetica"/>
                <a:cs typeface="Helvetica"/>
              </a:rPr>
              <a:t>App Role Mapping</a:t>
            </a:r>
            <a:endParaRPr lang="en-US" sz="3600" smtClean="0"/>
          </a:p>
        </p:txBody>
      </p:sp>
      <p:sp>
        <p:nvSpPr>
          <p:cNvPr id="7680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74ADD7-4FCB-4780-B8E4-CD6DA6D660F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32F28D-3A1E-412C-99A8-7EE639F8BE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/>
          </a:p>
        </p:txBody>
      </p:sp>
      <p:pic>
        <p:nvPicPr>
          <p:cNvPr id="768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11288" y="1371600"/>
            <a:ext cx="6321425" cy="4525963"/>
          </a:xfr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Helvetica"/>
                <a:cs typeface="Helvetica"/>
              </a:rPr>
              <a:t>SR Coordinator (District) – </a:t>
            </a:r>
            <a:br>
              <a:rPr lang="en-US" sz="3600" smtClean="0">
                <a:ea typeface="Helvetica"/>
                <a:cs typeface="Helvetica"/>
              </a:rPr>
            </a:br>
            <a:r>
              <a:rPr lang="en-US" sz="3600" smtClean="0">
                <a:ea typeface="Helvetica"/>
                <a:cs typeface="Helvetica"/>
              </a:rPr>
              <a:t>App Role Mapping</a:t>
            </a:r>
            <a:endParaRPr lang="en-US" sz="3600" smtClean="0"/>
          </a:p>
        </p:txBody>
      </p:sp>
      <p:sp>
        <p:nvSpPr>
          <p:cNvPr id="7782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4F8E32-ED76-46D2-B577-3A05DD7714A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C22423-7B9F-4F43-B6A5-BDD7A08609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/>
          </a:p>
        </p:txBody>
      </p:sp>
      <p:pic>
        <p:nvPicPr>
          <p:cNvPr id="778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54088" y="1417638"/>
            <a:ext cx="7235825" cy="4525962"/>
          </a:xfr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Helvetica"/>
                <a:cs typeface="Helvetica"/>
              </a:rPr>
              <a:t>Questions?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How to Get Additional Assistance: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You may contact the Technology Management Customer Support Team by using the </a:t>
            </a:r>
            <a:r>
              <a:rPr lang="en-US" b="1" dirty="0" smtClean="0">
                <a:solidFill>
                  <a:srgbClr val="FF0000"/>
                </a:solidFill>
              </a:rPr>
              <a:t>Help-</a:t>
            </a:r>
            <a:r>
              <a:rPr lang="en-US" b="1" dirty="0" err="1" smtClean="0">
                <a:solidFill>
                  <a:srgbClr val="FF0000"/>
                </a:solidFill>
              </a:rPr>
              <a:t>dticket</a:t>
            </a:r>
            <a:r>
              <a:rPr lang="en-US" b="1" dirty="0" smtClean="0">
                <a:solidFill>
                  <a:srgbClr val="FF0000"/>
                </a:solidFill>
              </a:rPr>
              <a:t> link</a:t>
            </a:r>
            <a:r>
              <a:rPr lang="en-US" dirty="0" smtClean="0"/>
              <a:t> on the left side of the </a:t>
            </a:r>
            <a:r>
              <a:rPr lang="en-US" dirty="0" err="1" smtClean="0"/>
              <a:t>MyGaDOE</a:t>
            </a:r>
            <a:r>
              <a:rPr lang="en-US" dirty="0" smtClean="0"/>
              <a:t> portal menu.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You may also request assistance by emailing </a:t>
            </a:r>
            <a:r>
              <a:rPr lang="en-US" u="sng" dirty="0" smtClean="0">
                <a:solidFill>
                  <a:srgbClr val="FF0000"/>
                </a:solidFill>
              </a:rPr>
              <a:t>dticket@doe.k12.ga.us</a:t>
            </a:r>
            <a:r>
              <a:rPr lang="en-US" dirty="0" smtClean="0"/>
              <a:t>  or by calling </a:t>
            </a:r>
            <a:r>
              <a:rPr lang="en-US" dirty="0" smtClean="0">
                <a:solidFill>
                  <a:srgbClr val="FF0000"/>
                </a:solidFill>
              </a:rPr>
              <a:t>1-800-869-1011</a:t>
            </a:r>
            <a:r>
              <a:rPr lang="en-US" dirty="0" smtClean="0"/>
              <a:t>. Please provide a detailed message as well as your contact information.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Technology Management Customer Support Center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Georgia Department of Education </a:t>
            </a:r>
          </a:p>
        </p:txBody>
      </p:sp>
      <p:sp>
        <p:nvSpPr>
          <p:cNvPr id="7885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7729C5-590B-457E-B175-C8E5B1D15E4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98658E-5347-4DC8-B647-12E39065C4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68748E-D69F-47E7-A8EC-8DC51B4F503C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521C39-6D89-42FC-986C-7B5304FC5D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263" y="2124075"/>
            <a:ext cx="64674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9D510A-603C-4A70-A2DF-3EE2E7B14BB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7/12/2011</a:t>
            </a:fld>
            <a:endParaRPr lang="en-US"/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7A33FB-3E7A-4FF6-8D2C-2F7F1AAB61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10244" name="Title 1"/>
          <p:cNvSpPr txBox="1">
            <a:spLocks/>
          </p:cNvSpPr>
          <p:nvPr/>
        </p:nvSpPr>
        <p:spPr bwMode="auto">
          <a:xfrm>
            <a:off x="7335838" y="1981200"/>
            <a:ext cx="1614487" cy="3949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Enter Name and e-mail Address.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E-mail address is also Portal Login ID.</a:t>
            </a:r>
          </a:p>
          <a:p>
            <a:pPr eaLnBrk="0" hangingPunct="0"/>
            <a:endParaRPr lang="en-US" sz="1400">
              <a:solidFill>
                <a:srgbClr val="1467B2"/>
              </a:solidFill>
              <a:latin typeface="Helvetica"/>
              <a:ea typeface="Helvetica"/>
              <a:cs typeface="Helvetica"/>
            </a:endParaRPr>
          </a:p>
          <a:p>
            <a:pPr eaLnBrk="0" hangingPunct="0"/>
            <a:r>
              <a:rPr lang="en-US" sz="1400">
                <a:solidFill>
                  <a:srgbClr val="1467B2"/>
                </a:solidFill>
                <a:latin typeface="Helvetica"/>
                <a:ea typeface="Helvetica"/>
                <a:cs typeface="Helvetica"/>
              </a:rPr>
              <a:t>Teacher ID allows for automatic account creation should information match from previous CPI collection.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2209800"/>
            <a:ext cx="67532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DOE Presentation Template - John Bar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GaDOE Presentation Template - John Barge</Template>
  <TotalTime>98</TotalTime>
  <Words>1933</Words>
  <Application>Microsoft Office PowerPoint</Application>
  <PresentationFormat>On-screen Show (4:3)</PresentationFormat>
  <Paragraphs>450</Paragraphs>
  <Slides>76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GaDOE Presentation Template - John Barge</vt:lpstr>
      <vt:lpstr>MyGaDOE Portal Provisioning for Security Officers</vt:lpstr>
      <vt:lpstr>MyGaDOE Portal Provisioning Basics</vt:lpstr>
      <vt:lpstr>User Self Provisioning</vt:lpstr>
      <vt:lpstr>Organization Security Officer</vt:lpstr>
      <vt:lpstr>Application Security Officer Approvals</vt:lpstr>
      <vt:lpstr>Provisioning Workflow</vt:lpstr>
      <vt:lpstr>Signing Up for a Portal Account</vt:lpstr>
      <vt:lpstr>Slide 8</vt:lpstr>
      <vt:lpstr>Slide 9</vt:lpstr>
      <vt:lpstr>Slide 10</vt:lpstr>
      <vt:lpstr>Slide 11</vt:lpstr>
      <vt:lpstr>Slide 12</vt:lpstr>
      <vt:lpstr>Slide 13</vt:lpstr>
      <vt:lpstr>Request Submittal Confirmation</vt:lpstr>
      <vt:lpstr>User Certification E-mail</vt:lpstr>
      <vt:lpstr>Modifying Existing Portal Account</vt:lpstr>
      <vt:lpstr>Log into MyGaDOE Portal –  Portal Home Page</vt:lpstr>
      <vt:lpstr>Add or Remove Organizational Roles and/or Application Roles</vt:lpstr>
      <vt:lpstr>Profile Screen – Request Roles</vt:lpstr>
      <vt:lpstr>Slide 20</vt:lpstr>
      <vt:lpstr>Slide 21</vt:lpstr>
      <vt:lpstr>Slide 22</vt:lpstr>
      <vt:lpstr>Slide 23</vt:lpstr>
      <vt:lpstr>Request Submittal Confirmation</vt:lpstr>
      <vt:lpstr>Change/Update Account Information</vt:lpstr>
      <vt:lpstr>Correct/Update Profile Information</vt:lpstr>
      <vt:lpstr>Change Challenge Questions  and/or Answers</vt:lpstr>
      <vt:lpstr>Correct/Update Challenge  Questions and Answers</vt:lpstr>
      <vt:lpstr>Profile Screen – Change Passphrase</vt:lpstr>
      <vt:lpstr>Terms of Use Agreement –  User Must Accept</vt:lpstr>
      <vt:lpstr>Slide 31</vt:lpstr>
      <vt:lpstr>Security Officer Responsibilities</vt:lpstr>
      <vt:lpstr>Review Access Requests – Approve/Deny</vt:lpstr>
      <vt:lpstr>Slide 34</vt:lpstr>
      <vt:lpstr>I-Mail Message Preview</vt:lpstr>
      <vt:lpstr>Slide 36</vt:lpstr>
      <vt:lpstr>Slide 37</vt:lpstr>
      <vt:lpstr>Request Approvals Screen</vt:lpstr>
      <vt:lpstr>Adding New Users</vt:lpstr>
      <vt:lpstr>Security Officer - Adding New User</vt:lpstr>
      <vt:lpstr>Add Person – Step 1, User Information</vt:lpstr>
      <vt:lpstr>Add Person – Step 2, Districts And Roles</vt:lpstr>
      <vt:lpstr>Add Person – Step 3, Applications And Roles</vt:lpstr>
      <vt:lpstr>Slide 44</vt:lpstr>
      <vt:lpstr>Add Person – Step 4, Submission Summary</vt:lpstr>
      <vt:lpstr>Slide 46</vt:lpstr>
      <vt:lpstr>Slide 47</vt:lpstr>
      <vt:lpstr>Modify Account Status  (Suspend, Un-Suspend, Terminate)</vt:lpstr>
      <vt:lpstr>Slide 49</vt:lpstr>
      <vt:lpstr>Profile Edit Screen</vt:lpstr>
      <vt:lpstr>Modify Status – Select Desired Status</vt:lpstr>
      <vt:lpstr>Reset User Passphrase</vt:lpstr>
      <vt:lpstr>Slide 53</vt:lpstr>
      <vt:lpstr>Profile Edit Screen</vt:lpstr>
      <vt:lpstr>Slide 55</vt:lpstr>
      <vt:lpstr>Slide 56</vt:lpstr>
      <vt:lpstr>Provision Matrix – Security Officer Guide to  User Provisioning</vt:lpstr>
      <vt:lpstr>Provision Matrix –  Role Mapping Access</vt:lpstr>
      <vt:lpstr>Provision Matrix – Application Mapping</vt:lpstr>
      <vt:lpstr>CPI – Role Mapping</vt:lpstr>
      <vt:lpstr>Free &amp; Reduced Lunch – Role Mapping</vt:lpstr>
      <vt:lpstr>FTE – Role Mapping</vt:lpstr>
      <vt:lpstr>Pre Identify for Testing – Role Mapping</vt:lpstr>
      <vt:lpstr>Private School Collection – Role Mapping</vt:lpstr>
      <vt:lpstr>Student Course Profile – Role Mapping</vt:lpstr>
      <vt:lpstr>Student Record – Role Mapping</vt:lpstr>
      <vt:lpstr>Provision Matrix – Org Role Mapping</vt:lpstr>
      <vt:lpstr>CPI Coordinator District – App Role Mapping</vt:lpstr>
      <vt:lpstr>FTE Coordinator (District) –  App Role Mapping</vt:lpstr>
      <vt:lpstr>GTID Coordinator (District) –  App Role Mapping</vt:lpstr>
      <vt:lpstr>Principal (School) – App Role Mapping</vt:lpstr>
      <vt:lpstr>Teacher (School) – App Role Mapping</vt:lpstr>
      <vt:lpstr>Security Officer (District) –  App Role Mapping</vt:lpstr>
      <vt:lpstr>Superintendent (District) –  App Role Mapping</vt:lpstr>
      <vt:lpstr>SR Coordinator (District) –  App Role Mapping</vt:lpstr>
      <vt:lpstr>Questions?</vt:lpstr>
    </vt:vector>
  </TitlesOfParts>
  <Company>Georgia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GaDOE</dc:creator>
  <cp:lastModifiedBy>GaDOE</cp:lastModifiedBy>
  <cp:revision>83</cp:revision>
  <dcterms:created xsi:type="dcterms:W3CDTF">2011-07-11T17:11:39Z</dcterms:created>
  <dcterms:modified xsi:type="dcterms:W3CDTF">2011-07-12T15:09:21Z</dcterms:modified>
</cp:coreProperties>
</file>